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58" r:id="rId3"/>
    <p:sldId id="293" r:id="rId4"/>
    <p:sldId id="259" r:id="rId5"/>
    <p:sldId id="298" r:id="rId6"/>
    <p:sldId id="320" r:id="rId7"/>
    <p:sldId id="265" r:id="rId8"/>
    <p:sldId id="300" r:id="rId9"/>
    <p:sldId id="318" r:id="rId10"/>
    <p:sldId id="317" r:id="rId11"/>
    <p:sldId id="316" r:id="rId12"/>
    <p:sldId id="315" r:id="rId13"/>
    <p:sldId id="314" r:id="rId14"/>
    <p:sldId id="313" r:id="rId15"/>
    <p:sldId id="312" r:id="rId16"/>
    <p:sldId id="311" r:id="rId17"/>
    <p:sldId id="310" r:id="rId18"/>
    <p:sldId id="309" r:id="rId19"/>
    <p:sldId id="308" r:id="rId20"/>
    <p:sldId id="307" r:id="rId21"/>
    <p:sldId id="306" r:id="rId22"/>
    <p:sldId id="305" r:id="rId23"/>
    <p:sldId id="304" r:id="rId24"/>
    <p:sldId id="303" r:id="rId25"/>
    <p:sldId id="302" r:id="rId26"/>
    <p:sldId id="301" r:id="rId27"/>
    <p:sldId id="261" r:id="rId28"/>
    <p:sldId id="273" r:id="rId29"/>
    <p:sldId id="262" r:id="rId30"/>
    <p:sldId id="294" r:id="rId31"/>
    <p:sldId id="268" r:id="rId32"/>
    <p:sldId id="266" r:id="rId33"/>
    <p:sldId id="267" r:id="rId34"/>
    <p:sldId id="269" r:id="rId35"/>
    <p:sldId id="331" r:id="rId36"/>
    <p:sldId id="299" r:id="rId37"/>
    <p:sldId id="319" r:id="rId38"/>
    <p:sldId id="270" r:id="rId39"/>
    <p:sldId id="271" r:id="rId40"/>
    <p:sldId id="263" r:id="rId41"/>
    <p:sldId id="272" r:id="rId42"/>
    <p:sldId id="297" r:id="rId43"/>
    <p:sldId id="274" r:id="rId44"/>
    <p:sldId id="296" r:id="rId45"/>
    <p:sldId id="279" r:id="rId46"/>
    <p:sldId id="321" r:id="rId47"/>
    <p:sldId id="275" r:id="rId48"/>
    <p:sldId id="278" r:id="rId49"/>
    <p:sldId id="280" r:id="rId50"/>
    <p:sldId id="276" r:id="rId51"/>
    <p:sldId id="281" r:id="rId52"/>
    <p:sldId id="282" r:id="rId53"/>
    <p:sldId id="277" r:id="rId54"/>
    <p:sldId id="295" r:id="rId55"/>
    <p:sldId id="287" r:id="rId56"/>
    <p:sldId id="283" r:id="rId57"/>
    <p:sldId id="286" r:id="rId58"/>
    <p:sldId id="284" r:id="rId59"/>
    <p:sldId id="285" r:id="rId60"/>
    <p:sldId id="322" r:id="rId61"/>
    <p:sldId id="288" r:id="rId62"/>
    <p:sldId id="289" r:id="rId63"/>
    <p:sldId id="290" r:id="rId64"/>
    <p:sldId id="291" r:id="rId65"/>
    <p:sldId id="292" r:id="rId66"/>
    <p:sldId id="36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F94F4-47FE-1747-B2B4-C4AC45DDBD70}" v="7" dt="2023-12-18T21:20:27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52"/>
    <p:restoredTop sz="97030"/>
  </p:normalViewPr>
  <p:slideViewPr>
    <p:cSldViewPr snapToGrid="0">
      <p:cViewPr varScale="1">
        <p:scale>
          <a:sx n="96" d="100"/>
          <a:sy n="96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34FF94F4-47FE-1747-B2B4-C4AC45DDBD70}"/>
    <pc:docChg chg="custSel modSld">
      <pc:chgData name="Simon Prince" userId="fcc015fbc7a3e533" providerId="LiveId" clId="{34FF94F4-47FE-1747-B2B4-C4AC45DDBD70}" dt="2023-12-18T21:20:38.973" v="15" actId="732"/>
      <pc:docMkLst>
        <pc:docMk/>
      </pc:docMkLst>
      <pc:sldChg chg="addSp delSp modSp mod">
        <pc:chgData name="Simon Prince" userId="fcc015fbc7a3e533" providerId="LiveId" clId="{34FF94F4-47FE-1747-B2B4-C4AC45DDBD70}" dt="2023-12-18T21:20:38.973" v="15" actId="732"/>
        <pc:sldMkLst>
          <pc:docMk/>
          <pc:sldMk cId="1192925963" sldId="284"/>
        </pc:sldMkLst>
        <pc:spChg chg="add del mod">
          <ac:chgData name="Simon Prince" userId="fcc015fbc7a3e533" providerId="LiveId" clId="{34FF94F4-47FE-1747-B2B4-C4AC45DDBD70}" dt="2023-12-18T21:19:59.624" v="2" actId="478"/>
          <ac:spMkLst>
            <pc:docMk/>
            <pc:sldMk cId="1192925963" sldId="284"/>
            <ac:spMk id="7" creationId="{FED8D95B-6A6E-4668-AE53-8838D2A48FBC}"/>
          </ac:spMkLst>
        </pc:spChg>
        <pc:picChg chg="add mod modCrop">
          <ac:chgData name="Simon Prince" userId="fcc015fbc7a3e533" providerId="LiveId" clId="{34FF94F4-47FE-1747-B2B4-C4AC45DDBD70}" dt="2023-12-18T21:20:38.973" v="15" actId="732"/>
          <ac:picMkLst>
            <pc:docMk/>
            <pc:sldMk cId="1192925963" sldId="284"/>
            <ac:picMk id="3" creationId="{6C15E1CC-B0E4-065F-B6D8-8E8FCFECEB8D}"/>
          </ac:picMkLst>
        </pc:picChg>
        <pc:picChg chg="del">
          <ac:chgData name="Simon Prince" userId="fcc015fbc7a3e533" providerId="LiveId" clId="{34FF94F4-47FE-1747-B2B4-C4AC45DDBD70}" dt="2023-12-18T21:19:56.483" v="1" actId="478"/>
          <ac:picMkLst>
            <pc:docMk/>
            <pc:sldMk cId="1192925963" sldId="284"/>
            <ac:picMk id="5" creationId="{3E75F5F7-CB05-A4D2-9C24-D0C61AF0DDBF}"/>
          </ac:picMkLst>
        </pc:picChg>
      </pc:sldChg>
      <pc:sldChg chg="addSp delSp modSp mod">
        <pc:chgData name="Simon Prince" userId="fcc015fbc7a3e533" providerId="LiveId" clId="{34FF94F4-47FE-1747-B2B4-C4AC45DDBD70}" dt="2023-12-18T21:20:27.951" v="14" actId="20577"/>
        <pc:sldMkLst>
          <pc:docMk/>
          <pc:sldMk cId="2932267750" sldId="285"/>
        </pc:sldMkLst>
        <pc:spChg chg="add del mod">
          <ac:chgData name="Simon Prince" userId="fcc015fbc7a3e533" providerId="LiveId" clId="{34FF94F4-47FE-1747-B2B4-C4AC45DDBD70}" dt="2023-12-18T21:20:24.666" v="9" actId="478"/>
          <ac:spMkLst>
            <pc:docMk/>
            <pc:sldMk cId="2932267750" sldId="285"/>
            <ac:spMk id="4" creationId="{3C5F21AC-FA5E-67B2-F897-45964A042E3D}"/>
          </ac:spMkLst>
        </pc:spChg>
        <pc:spChg chg="mod">
          <ac:chgData name="Simon Prince" userId="fcc015fbc7a3e533" providerId="LiveId" clId="{34FF94F4-47FE-1747-B2B4-C4AC45DDBD70}" dt="2023-12-18T21:20:27.951" v="14" actId="20577"/>
          <ac:spMkLst>
            <pc:docMk/>
            <pc:sldMk cId="2932267750" sldId="285"/>
            <ac:spMk id="7" creationId="{229B08FB-9C25-EA31-305D-FC086987D504}"/>
          </ac:spMkLst>
        </pc:spChg>
        <pc:picChg chg="del">
          <ac:chgData name="Simon Prince" userId="fcc015fbc7a3e533" providerId="LiveId" clId="{34FF94F4-47FE-1747-B2B4-C4AC45DDBD70}" dt="2023-12-18T21:20:19.433" v="7" actId="478"/>
          <ac:picMkLst>
            <pc:docMk/>
            <pc:sldMk cId="2932267750" sldId="285"/>
            <ac:picMk id="5" creationId="{3E75F5F7-CB05-A4D2-9C24-D0C61AF0DDBF}"/>
          </ac:picMkLst>
        </pc:picChg>
        <pc:picChg chg="add mod">
          <ac:chgData name="Simon Prince" userId="fcc015fbc7a3e533" providerId="LiveId" clId="{34FF94F4-47FE-1747-B2B4-C4AC45DDBD70}" dt="2023-12-18T21:20:20.292" v="8"/>
          <ac:picMkLst>
            <pc:docMk/>
            <pc:sldMk cId="2932267750" sldId="285"/>
            <ac:picMk id="8" creationId="{FFF8EFB4-75FC-70BB-EB09-1552F9CF0D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F6ABD-723D-D741-AE7C-2C1E5FDFD77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36264-89C9-824D-9D48-2511CC0E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4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6451-3D7E-8DC5-203D-0A4767DE7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8E103-18C3-6284-00FF-F8887970E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9F607-B789-2D89-6525-E92C13C1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25E2-28AD-1E6E-BFEB-F28959C6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E8E2A-F9DD-25EB-50A9-7144CA89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3E58-45BA-6719-20EA-9D8FBAD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56242-5340-5CA9-16F5-995E0EE78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E377-4C43-02DD-FC3E-692981FE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7D87E-81A8-AACC-8D6B-976B0A9A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E8F02-697E-3C1D-DB39-D4A27858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5D1BE-01B5-2A08-C2D4-A12FC5E07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6C973-C485-C4C0-EBF1-D2571AE6F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4A6B-2928-BA4B-7A38-850DA411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6A3F2-C3A3-D8F1-9D57-3B53AEBB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F49E0-2694-578E-4233-2945B858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9DA5-7815-08FD-E798-7833076F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9881-48C7-B150-FEFA-EF47C15D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EEE8-AA97-BFE1-25C8-1C246FC1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82DBC-FB76-2FAE-D04A-C3548580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AFF2-A099-551B-8254-577913D2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8002-0767-1DF8-4F97-B9146E2A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A47A9-57B6-F4C4-0D86-D4DFA135E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BF5B-7454-53BE-03B9-BE7AD6EE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AA33-9B84-60D3-C797-F082DB91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CB89-31E3-97BB-4086-C39C6B84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8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25DE-411A-8080-658B-A8451065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DD4E-68B7-1DFA-A33C-08962CBA9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32C5E-E7FC-F379-C751-4CA5D386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990E7-46F7-F9E0-6119-4CF619F3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D6DDD-CDED-EEFD-10BE-2A6296AA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9FCF-1490-EDB4-BEF3-155D27A9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7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AC93-A543-8A18-40C9-3C6C0AF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9C87-A227-0134-425C-2FF143868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D1B2D-8205-7C8A-3952-39325A6A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B6757-BCF5-9075-F6F4-2A689BB2F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4B019-7BB4-E9BF-E883-111637312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2C96D-9A54-00E7-2977-65962985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FFEB0-646C-BECF-2178-15D1A2E0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97560-C93C-8506-61B1-ECD70743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AD1B-BD65-4FB8-FD19-E80BDA62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0B099-BFFD-6E9E-CAB0-FCB5D8E5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DF0C3-693E-1264-733C-2C5984AE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F14C4-BD0C-262C-8078-CF0C26F5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2FB99-D5DF-7182-C402-AB2054CE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2AFDF-B9D9-F1D1-6D4E-1E3E1F3F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97311-FA58-9042-87F9-C8C27E94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2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3BA-BCFA-4281-80ED-0357F08D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750F-954D-977C-ACCC-7BEE2CB4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F831D-D857-B0C1-0E9E-AC0757802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EEC7-8D0D-2A3D-83BD-BE7D80AB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433AC-5C13-3097-0E8E-64CD8D34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730A5-24EE-8816-D5A4-4707FE80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3CB5-B61A-60B3-1343-913AA072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3BBB4-5473-2C79-012F-584E8F8A6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5056C-0684-5713-F621-3940C48B6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07642-E06C-29A9-1784-5FBF94D8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23A1F-1217-1187-AE8D-C1B92BB7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72247-7D8E-5BAD-F84C-10C4FF51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A9FDE-C0DF-96E3-DC06-F37370DD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89133-FFF8-2943-E21D-79AF947BF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D691-D176-3458-7D44-D07D04BDE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A3615-5A54-8F44-9684-E631A11C2DB7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D9899-494F-630A-C946-9D16FA0E0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BF3D-3E2E-728E-2B25-5191A746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7897-6295-2042-BD8F-A613887E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31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4. Deep Neural Networks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4A613-9B35-2A8D-B40F-5D4CD70A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3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97D59-5FA4-3521-01E3-C5990634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348044-E32B-4703-9AA0-96E51466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CD87-506B-9E9D-CAD4-F9EECEA3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5E2E9-A152-FCF2-405F-A85F7EC7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74F8D-16B9-131E-2EAE-2E2C7991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4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B0C93-5B8B-4E36-7786-0971030A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1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D77A1-6EF0-8E5E-EAB2-E63A1632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25" y="0"/>
            <a:ext cx="7081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65238-22E8-40F9-9826-C2ADEE84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0E0FB-B023-CF49-93AE-907CEB22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BB8F-29D9-FC08-35B9-57ED5C9E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3E8F-0320-0A9B-96D1-4BCA864F7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with more than one hidden layer</a:t>
            </a:r>
          </a:p>
          <a:p>
            <a:r>
              <a:rPr lang="en-US" dirty="0"/>
              <a:t>Intuition becomes more difficult</a:t>
            </a:r>
          </a:p>
        </p:txBody>
      </p:sp>
    </p:spTree>
    <p:extLst>
      <p:ext uri="{BB962C8B-B14F-4D97-AF65-F5344CB8AC3E}">
        <p14:creationId xmlns:p14="http://schemas.microsoft.com/office/powerpoint/2010/main" val="152677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7AFE2-786A-BA36-3083-AE583205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3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6BB13-5EF3-DE06-D8B5-A454EE61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9528"/>
            <a:ext cx="7062439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D786D-B6BA-3FE5-B00D-57C830A8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18" y="9830"/>
            <a:ext cx="706244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8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00486-02D5-5F66-8FF3-BAA3F598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70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2BC28-B82A-7841-ADD1-E7D840CA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0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11A87-CE63-D304-ED73-0810C9BC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5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A06F4-8A97-00C9-E364-F5C63B3A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8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C122-27E5-CBC6-F051-E26CD31D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“Folding analogy”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47BB56-22C5-5CAE-76E3-1C36337BA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" y="1791154"/>
            <a:ext cx="10972802" cy="3918858"/>
          </a:xfrm>
        </p:spPr>
      </p:pic>
    </p:spTree>
    <p:extLst>
      <p:ext uri="{BB962C8B-B14F-4D97-AF65-F5344CB8AC3E}">
        <p14:creationId xmlns:p14="http://schemas.microsoft.com/office/powerpoint/2010/main" val="241919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A0DF-B6E5-F55E-7E00-0E65EC2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to shallow with six hidden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B2443-E5E9-3EB0-2315-BD68A0D5C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b="76611"/>
          <a:stretch/>
        </p:blipFill>
        <p:spPr>
          <a:xfrm>
            <a:off x="903515" y="1690688"/>
            <a:ext cx="6866513" cy="1600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3A882-3F6A-4E8C-2F75-C373B95A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8" y="3567113"/>
            <a:ext cx="3666170" cy="3048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9405E-D33C-C275-7243-0733FAB371BF}"/>
              </a:ext>
            </a:extLst>
          </p:cNvPr>
          <p:cNvSpPr txBox="1"/>
          <p:nvPr/>
        </p:nvSpPr>
        <p:spPr>
          <a:xfrm>
            <a:off x="8850086" y="2416629"/>
            <a:ext cx="220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(at least) 9 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96DC-532D-DCF1-C574-96A2E512BDEC}"/>
              </a:ext>
            </a:extLst>
          </p:cNvPr>
          <p:cNvSpPr txBox="1"/>
          <p:nvPr/>
        </p:nvSpPr>
        <p:spPr>
          <a:xfrm>
            <a:off x="8850086" y="4768400"/>
            <a:ext cx="183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7 regions</a:t>
            </a:r>
          </a:p>
        </p:txBody>
      </p:sp>
    </p:spTree>
    <p:extLst>
      <p:ext uri="{BB962C8B-B14F-4D97-AF65-F5344CB8AC3E}">
        <p14:creationId xmlns:p14="http://schemas.microsoft.com/office/powerpoint/2010/main" val="112119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6BF3-32A7-72E5-5301-0FD73B8E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networks in 2D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F5B62-12DE-FAA5-C0F7-9584A75F0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3" y="1690688"/>
            <a:ext cx="8033657" cy="4679800"/>
          </a:xfrm>
        </p:spPr>
      </p:pic>
    </p:spTree>
    <p:extLst>
      <p:ext uri="{BB962C8B-B14F-4D97-AF65-F5344CB8AC3E}">
        <p14:creationId xmlns:p14="http://schemas.microsoft.com/office/powerpoint/2010/main" val="103984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6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>
                <a:solidFill>
                  <a:srgbClr val="D18362"/>
                </a:solidFill>
              </a:rPr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3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3347-C652-33A6-EB36-6D7ECE9D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two networks into one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01EABB-95A7-E824-CFA1-5C959F6CB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58" y="5363754"/>
            <a:ext cx="8175171" cy="105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186D5-DE92-4F2F-BE71-0D6C705D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DA6F8-3676-44BE-4134-17442AEBE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6149D-8F70-6613-1F66-242361A8A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90D08-BD9C-E3C1-11EA-2FBD22A5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BD5D5-BC93-FC8D-CAE0-7B3BF14B6E8C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94834-A89A-8CF9-AEF4-5DE4ADA4ED4A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44C3A-5818-AC73-A77F-9139F014DAF5}"/>
              </a:ext>
            </a:extLst>
          </p:cNvPr>
          <p:cNvSpPr txBox="1"/>
          <p:nvPr/>
        </p:nvSpPr>
        <p:spPr>
          <a:xfrm>
            <a:off x="729341" y="4805714"/>
            <a:ext cx="472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units of second network in terms of first:</a:t>
            </a:r>
          </a:p>
        </p:txBody>
      </p:sp>
    </p:spTree>
    <p:extLst>
      <p:ext uri="{BB962C8B-B14F-4D97-AF65-F5344CB8AC3E}">
        <p14:creationId xmlns:p14="http://schemas.microsoft.com/office/powerpoint/2010/main" val="3226108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2828-B417-4707-A663-E521FB22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299B01-909B-BCC7-6BD8-9F6D87FAE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86" y="2277820"/>
            <a:ext cx="8175171" cy="1054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4D2E4-8F30-FDB3-0C41-3C508047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02" y="4023166"/>
            <a:ext cx="5060040" cy="12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25" y="4463380"/>
            <a:ext cx="9180945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E8346-1D3B-38E8-CDEC-F343B1C0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26" y="3570753"/>
            <a:ext cx="3877714" cy="32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9EB1-26E3-D1A2-13A0-379EAC4EB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27" y="1782760"/>
            <a:ext cx="4766129" cy="12205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0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network as one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2E8346-1D3B-38E8-CDEC-F343B1C0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26" y="3570753"/>
            <a:ext cx="3877714" cy="325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49A8-0C66-1CD9-58D3-E970938C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73" y="4594256"/>
            <a:ext cx="10559419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FB224-E781-D819-C2E7-DB445CCA4688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5CE47E-E784-9A71-FBED-815855BDD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5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1C05-F2D7-B2CE-B66E-71472D9E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Remember shallow network with two outputs?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DA34-19D5-DD33-6A58-C8F58D97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/>
          <a:lstStyle/>
          <a:p>
            <a:r>
              <a:rPr lang="en-US" dirty="0"/>
              <a:t>1 input, 4 hidden units, 2 outputs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C69412-3272-11F4-D546-7F75BE950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767" r="48806"/>
          <a:stretch/>
        </p:blipFill>
        <p:spPr>
          <a:xfrm>
            <a:off x="1351302" y="4480561"/>
            <a:ext cx="4096549" cy="2189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D85D6-9749-40C3-070C-1537B469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18" y="2512377"/>
            <a:ext cx="2018770" cy="144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188D-4414-A826-B6A6-7831AABA1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851" y="2752154"/>
            <a:ext cx="5126916" cy="676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ADCDB2A-D629-828C-5689-26921CEBB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06"/>
          <a:stretch/>
        </p:blipFill>
        <p:spPr>
          <a:xfrm>
            <a:off x="6174887" y="4198883"/>
            <a:ext cx="3952534" cy="2453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77E62-78E7-04F2-51A7-CB55C8D27DB7}"/>
              </a:ext>
            </a:extLst>
          </p:cNvPr>
          <p:cNvSpPr/>
          <p:nvPr/>
        </p:nvSpPr>
        <p:spPr>
          <a:xfrm>
            <a:off x="6096000" y="4141694"/>
            <a:ext cx="390861" cy="338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1"/>
          <a:stretch/>
        </p:blipFill>
        <p:spPr>
          <a:xfrm>
            <a:off x="1436525" y="4463380"/>
            <a:ext cx="8911807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68C052-869C-BD8D-9AB7-3301B725A46F}"/>
              </a:ext>
            </a:extLst>
          </p:cNvPr>
          <p:cNvSpPr/>
          <p:nvPr/>
        </p:nvSpPr>
        <p:spPr>
          <a:xfrm>
            <a:off x="6766560" y="1572768"/>
            <a:ext cx="3850910" cy="704088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FB4AE-C3BC-F281-D1BF-AFF43893715A}"/>
              </a:ext>
            </a:extLst>
          </p:cNvPr>
          <p:cNvSpPr/>
          <p:nvPr/>
        </p:nvSpPr>
        <p:spPr>
          <a:xfrm>
            <a:off x="6373368" y="4460331"/>
            <a:ext cx="502920" cy="1894735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8E3E-1A52-118B-1B4C-4D5D6076C42A}"/>
              </a:ext>
            </a:extLst>
          </p:cNvPr>
          <p:cNvSpPr txBox="1"/>
          <p:nvPr/>
        </p:nvSpPr>
        <p:spPr>
          <a:xfrm>
            <a:off x="2049984" y="3316227"/>
            <a:ext cx="743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pre-activations at the second hidden units</a:t>
            </a:r>
          </a:p>
          <a:p>
            <a:r>
              <a:rPr lang="en-US" dirty="0"/>
              <a:t>At this point, it’s a one--layer network with three outputs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458D3-C078-62A6-A089-D70036AC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4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903A-B8BB-1630-D37C-7A0960BC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composing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5FBA6-89FE-CEB8-C01E-3D5365A5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45"/>
          <a:stretch/>
        </p:blipFill>
        <p:spPr>
          <a:xfrm>
            <a:off x="1436525" y="4463380"/>
            <a:ext cx="5330035" cy="196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0D3A3-B6C6-89D0-2253-15664BF2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69" y="1782760"/>
            <a:ext cx="2244660" cy="1179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5CE39-9FCE-4C21-5660-8BC78AD9EE6F}"/>
              </a:ext>
            </a:extLst>
          </p:cNvPr>
          <p:cNvCxnSpPr/>
          <p:nvPr/>
        </p:nvCxnSpPr>
        <p:spPr>
          <a:xfrm>
            <a:off x="2242069" y="4147457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D68C052-869C-BD8D-9AB7-3301B725A46F}"/>
              </a:ext>
            </a:extLst>
          </p:cNvPr>
          <p:cNvSpPr/>
          <p:nvPr/>
        </p:nvSpPr>
        <p:spPr>
          <a:xfrm>
            <a:off x="6766560" y="1572768"/>
            <a:ext cx="3850910" cy="704088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9FB4AE-C3BC-F281-D1BF-AFF43893715A}"/>
              </a:ext>
            </a:extLst>
          </p:cNvPr>
          <p:cNvSpPr/>
          <p:nvPr/>
        </p:nvSpPr>
        <p:spPr>
          <a:xfrm>
            <a:off x="6373368" y="4460331"/>
            <a:ext cx="502920" cy="1894735"/>
          </a:xfrm>
          <a:prstGeom prst="ellipse">
            <a:avLst/>
          </a:prstGeom>
          <a:noFill/>
          <a:ln w="28575"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78E3E-1A52-118B-1B4C-4D5D6076C42A}"/>
              </a:ext>
            </a:extLst>
          </p:cNvPr>
          <p:cNvSpPr txBox="1"/>
          <p:nvPr/>
        </p:nvSpPr>
        <p:spPr>
          <a:xfrm>
            <a:off x="2049984" y="3316227"/>
            <a:ext cx="743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pre-activations at the second hidden units</a:t>
            </a:r>
          </a:p>
          <a:p>
            <a:r>
              <a:rPr lang="en-US" dirty="0"/>
              <a:t>At this point, it’s a one--layer network with three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F60C1-5A43-8BF7-FF31-395296E2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43" y="1709483"/>
            <a:ext cx="4766129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64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6396"/>
          <a:stretch/>
        </p:blipFill>
        <p:spPr>
          <a:xfrm>
            <a:off x="654852" y="212725"/>
            <a:ext cx="10894891" cy="3107418"/>
          </a:xfrm>
        </p:spPr>
      </p:pic>
    </p:spTree>
    <p:extLst>
      <p:ext uri="{BB962C8B-B14F-4D97-AF65-F5344CB8AC3E}">
        <p14:creationId xmlns:p14="http://schemas.microsoft.com/office/powerpoint/2010/main" val="1340834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342"/>
          <a:stretch/>
        </p:blipFill>
        <p:spPr>
          <a:xfrm>
            <a:off x="654852" y="212724"/>
            <a:ext cx="10894891" cy="6405789"/>
          </a:xfrm>
        </p:spPr>
      </p:pic>
    </p:spTree>
    <p:extLst>
      <p:ext uri="{BB962C8B-B14F-4D97-AF65-F5344CB8AC3E}">
        <p14:creationId xmlns:p14="http://schemas.microsoft.com/office/powerpoint/2010/main" val="2976993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776D-BBB3-2EF6-CAE0-1A275147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two networks.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EEEE0-F3D1-F2FA-7D43-896D73C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823E-5A63-E841-6267-274169F1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37D53-C5AA-7D1B-7C10-A5B19B5F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CB1B1-9935-B04A-BCE8-CAF16698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D4498-C1FF-6EB7-2E77-54C8C9F84EA3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B4963-7CD3-224A-4509-62A6A2EC9D83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BC21D-A28B-37D2-C777-62D6442D4575}"/>
              </a:ext>
            </a:extLst>
          </p:cNvPr>
          <p:cNvSpPr/>
          <p:nvPr/>
        </p:nvSpPr>
        <p:spPr>
          <a:xfrm>
            <a:off x="1970358" y="4767944"/>
            <a:ext cx="3700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9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459B30-4723-490B-39B1-DDC73B138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935" b="26948"/>
          <a:stretch/>
        </p:blipFill>
        <p:spPr>
          <a:xfrm>
            <a:off x="654852" y="108857"/>
            <a:ext cx="10894891" cy="6466114"/>
          </a:xfrm>
        </p:spPr>
      </p:pic>
    </p:spTree>
    <p:extLst>
      <p:ext uri="{BB962C8B-B14F-4D97-AF65-F5344CB8AC3E}">
        <p14:creationId xmlns:p14="http://schemas.microsoft.com/office/powerpoint/2010/main" val="1025748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7E9C0FAE-6BC9-0B36-8D70-44AB6263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494" b="75"/>
          <a:stretch/>
        </p:blipFill>
        <p:spPr>
          <a:xfrm>
            <a:off x="654848" y="87086"/>
            <a:ext cx="10894891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1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>
                <a:solidFill>
                  <a:srgbClr val="D18362"/>
                </a:solidFill>
              </a:rPr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42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9B32-D5A8-71C2-76DA-F3A06086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8D86-70AE-52E9-AEF8-DA0EFB3E2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 layers = </a:t>
                </a:r>
                <a:r>
                  <a:rPr lang="en-US" dirty="0">
                    <a:solidFill>
                      <a:srgbClr val="D18362"/>
                    </a:solidFill>
                  </a:rPr>
                  <a:t>depth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D18362"/>
                    </a:solidFill>
                  </a:rPr>
                  <a:t>of network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hidden units per layer = </a:t>
                </a:r>
                <a:r>
                  <a:rPr lang="en-US" dirty="0">
                    <a:solidFill>
                      <a:srgbClr val="D18362"/>
                    </a:solidFill>
                  </a:rPr>
                  <a:t>width of network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These are called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hyperparameters</a:t>
                </a:r>
                <a:r>
                  <a:rPr lang="en-US" dirty="0"/>
                  <a:t> – chosen before training the network</a:t>
                </a:r>
              </a:p>
              <a:p>
                <a:r>
                  <a:rPr lang="en-US" dirty="0"/>
                  <a:t>Can try retraining with different hyperparameters –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 optimization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D18362"/>
                    </a:solidFill>
                  </a:rPr>
                  <a:t>hyperparameter search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08D86-70AE-52E9-AEF8-DA0EFB3E2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425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>
                <a:solidFill>
                  <a:srgbClr val="D18362"/>
                </a:solidFill>
              </a:rPr>
              <a:t>Notation change and general case</a:t>
            </a:r>
          </a:p>
          <a:p>
            <a:r>
              <a:rPr lang="en-US" dirty="0"/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7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EB55A-FFAB-DE93-7B03-5C60E4A9A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CDFBD-0587-314D-BBB6-B16085EC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9" y="5609228"/>
            <a:ext cx="3492226" cy="2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57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0EEB55A-FFAB-DE93-7B03-5C60E4A9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CDFBD-0587-314D-BBB6-B16085EC4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09" y="5609228"/>
            <a:ext cx="3492226" cy="2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22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5221224" y="4161565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7E0F86-AD21-7D2D-D7B2-942D67E70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88" y="3631109"/>
            <a:ext cx="5352347" cy="992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34047-2F78-D8C9-7D71-927593608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3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240D7-34EC-7967-95A1-5D17540C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9" y="1782761"/>
            <a:ext cx="1955427" cy="102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61BC7-6E11-8AFE-68D3-2D1F6DF5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09" y="5609228"/>
            <a:ext cx="3492226" cy="29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0" y="1821312"/>
            <a:ext cx="3390069" cy="99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EE00-72CE-7BCA-94C4-33B16B540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354" y="3644361"/>
            <a:ext cx="5352346" cy="99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F4935-1476-F155-594D-9739A98C1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814" y="5206219"/>
            <a:ext cx="3534408" cy="1018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3191256" y="2372389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5221224" y="4161565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EA15E-7D61-2483-3650-2B6432C14B5D}"/>
              </a:ext>
            </a:extLst>
          </p:cNvPr>
          <p:cNvCxnSpPr>
            <a:cxnSpLocks/>
          </p:cNvCxnSpPr>
          <p:nvPr/>
        </p:nvCxnSpPr>
        <p:spPr>
          <a:xfrm>
            <a:off x="4709160" y="5758717"/>
            <a:ext cx="1386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06E10B1-FDF6-CEF9-6578-7C5BE1911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3558637"/>
            <a:ext cx="4011395" cy="10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5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F67-1B4A-4B45-09BB-8C97AD8B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9708F-B5E3-27C7-1FE0-65587915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1312"/>
            <a:ext cx="3390069" cy="992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EE00-72CE-7BCA-94C4-33B16B54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65270"/>
            <a:ext cx="5352346" cy="992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F4935-1476-F155-594D-9739A98C1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9834"/>
            <a:ext cx="3534408" cy="1018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DB65E-D1C4-A7E7-C054-D8D94E93C190}"/>
              </a:ext>
            </a:extLst>
          </p:cNvPr>
          <p:cNvCxnSpPr>
            <a:cxnSpLocks/>
          </p:cNvCxnSpPr>
          <p:nvPr/>
        </p:nvCxnSpPr>
        <p:spPr>
          <a:xfrm>
            <a:off x="4489704" y="2317606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5923B-7544-8E4B-6F5C-A85E985E53D8}"/>
              </a:ext>
            </a:extLst>
          </p:cNvPr>
          <p:cNvCxnSpPr>
            <a:cxnSpLocks/>
          </p:cNvCxnSpPr>
          <p:nvPr/>
        </p:nvCxnSpPr>
        <p:spPr>
          <a:xfrm>
            <a:off x="6336792" y="4161564"/>
            <a:ext cx="874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EA15E-7D61-2483-3650-2B6432C14B5D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7AC9C6-5174-A1AE-F94A-8748FBE6D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006" y="2082656"/>
            <a:ext cx="29845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701DE-8FC3-2FB8-E284-D8AABEE4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006" y="3913914"/>
            <a:ext cx="3378200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73C5BC-E396-2545-5CB1-94643ABF9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582" y="5244284"/>
            <a:ext cx="2768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776D-BBB3-2EF6-CAE0-1A275147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two networks.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EEEE0-F3D1-F2FA-7D43-896D73C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96" y="1793829"/>
            <a:ext cx="2244660" cy="117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823E-5A63-E841-6267-274169F1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04" y="2244114"/>
            <a:ext cx="3877714" cy="281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37D53-C5AA-7D1B-7C10-A5B19B5F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96" y="3381031"/>
            <a:ext cx="2244660" cy="120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CB1B1-9935-B04A-BCE8-CAF16698D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9" y="3820543"/>
            <a:ext cx="3877714" cy="325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D4498-C1FF-6EB7-2E77-54C8C9F84EA3}"/>
              </a:ext>
            </a:extLst>
          </p:cNvPr>
          <p:cNvSpPr txBox="1"/>
          <p:nvPr/>
        </p:nvSpPr>
        <p:spPr>
          <a:xfrm>
            <a:off x="729341" y="2233228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B4963-7CD3-224A-4509-62A6A2EC9D83}"/>
              </a:ext>
            </a:extLst>
          </p:cNvPr>
          <p:cNvSpPr txBox="1"/>
          <p:nvPr/>
        </p:nvSpPr>
        <p:spPr>
          <a:xfrm>
            <a:off x="743868" y="3798491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2: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29D4A-1BD8-5DBB-EBBA-04C0A7750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166"/>
          <a:stretch/>
        </p:blipFill>
        <p:spPr>
          <a:xfrm>
            <a:off x="2106002" y="4905584"/>
            <a:ext cx="7166399" cy="15931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0BC21D-A28B-37D2-C777-62D6442D4575}"/>
              </a:ext>
            </a:extLst>
          </p:cNvPr>
          <p:cNvSpPr/>
          <p:nvPr/>
        </p:nvSpPr>
        <p:spPr>
          <a:xfrm>
            <a:off x="1970358" y="4767944"/>
            <a:ext cx="3700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06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C7-38A2-1186-9CA7-0845D69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DDA-4FE9-817F-CC34-F9ECA0446DFD}"/>
              </a:ext>
            </a:extLst>
          </p:cNvPr>
          <p:cNvCxnSpPr>
            <a:cxnSpLocks/>
          </p:cNvCxnSpPr>
          <p:nvPr/>
        </p:nvCxnSpPr>
        <p:spPr>
          <a:xfrm>
            <a:off x="4608576" y="3898420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90E2-C5CE-0AF6-0146-7FEDC9BE380F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35B408-E384-8D3B-1E3F-95C00BD8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656"/>
            <a:ext cx="2984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735E-B286-601A-5F42-EEB5CC0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0770"/>
            <a:ext cx="3378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2C471-8EC3-51F8-3A60-7EA07218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244284"/>
            <a:ext cx="27686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DC5AE-ABBC-15BB-1541-9F3E59FF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48" y="2073512"/>
            <a:ext cx="3492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417E-0C4A-3030-2725-59D58CF0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48" y="3676170"/>
            <a:ext cx="36957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EF08-C4E4-77FA-64AA-3F87F9C8F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26" y="5265896"/>
            <a:ext cx="3009900" cy="444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71F3AB-CEDF-2D37-5BBC-8B0957A7B8C0}"/>
              </a:ext>
            </a:extLst>
          </p:cNvPr>
          <p:cNvCxnSpPr>
            <a:cxnSpLocks/>
          </p:cNvCxnSpPr>
          <p:nvPr/>
        </p:nvCxnSpPr>
        <p:spPr>
          <a:xfrm>
            <a:off x="4514088" y="2390758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6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C7-38A2-1186-9CA7-0845D69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change #3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382054-B2D6-F3B9-767C-9DADBD4ADE6C}"/>
              </a:ext>
            </a:extLst>
          </p:cNvPr>
          <p:cNvCxnSpPr>
            <a:cxnSpLocks/>
          </p:cNvCxnSpPr>
          <p:nvPr/>
        </p:nvCxnSpPr>
        <p:spPr>
          <a:xfrm flipH="1">
            <a:off x="10716768" y="1434802"/>
            <a:ext cx="92964" cy="59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956DDA-4FE9-817F-CC34-F9ECA0446DFD}"/>
              </a:ext>
            </a:extLst>
          </p:cNvPr>
          <p:cNvCxnSpPr>
            <a:cxnSpLocks/>
          </p:cNvCxnSpPr>
          <p:nvPr/>
        </p:nvCxnSpPr>
        <p:spPr>
          <a:xfrm>
            <a:off x="4608576" y="3898420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6790E2-C5CE-0AF6-0146-7FEDC9BE380F}"/>
              </a:ext>
            </a:extLst>
          </p:cNvPr>
          <p:cNvCxnSpPr>
            <a:cxnSpLocks/>
          </p:cNvCxnSpPr>
          <p:nvPr/>
        </p:nvCxnSpPr>
        <p:spPr>
          <a:xfrm>
            <a:off x="4709160" y="5509228"/>
            <a:ext cx="25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35B408-E384-8D3B-1E3F-95C00BD8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2656"/>
            <a:ext cx="2984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735E-B286-601A-5F42-EEB5CC09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0770"/>
            <a:ext cx="3378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2C471-8EC3-51F8-3A60-7EA07218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244284"/>
            <a:ext cx="2768600" cy="50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EDC5AE-ABBC-15BB-1541-9F3E59FF1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48" y="2073512"/>
            <a:ext cx="3492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417E-0C4A-3030-2725-59D58CF0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348" y="3676170"/>
            <a:ext cx="36957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EF08-C4E4-77FA-64AA-3F87F9C8F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626" y="5265896"/>
            <a:ext cx="3009900" cy="44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6919BE-7D14-8F15-CA8A-93931680DA9A}"/>
              </a:ext>
            </a:extLst>
          </p:cNvPr>
          <p:cNvSpPr txBox="1"/>
          <p:nvPr/>
        </p:nvSpPr>
        <p:spPr>
          <a:xfrm>
            <a:off x="7698994" y="901684"/>
            <a:ext cx="107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8362"/>
                </a:solidFill>
              </a:rPr>
              <a:t>Bias 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DE5C06-D545-C791-F0E6-8A8BA4894B83}"/>
              </a:ext>
            </a:extLst>
          </p:cNvPr>
          <p:cNvSpPr txBox="1"/>
          <p:nvPr/>
        </p:nvSpPr>
        <p:spPr>
          <a:xfrm>
            <a:off x="10463911" y="843240"/>
            <a:ext cx="107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8362"/>
                </a:solidFill>
              </a:rPr>
              <a:t>Weight matrix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157243-95BF-2806-AC7A-0C7889EB7274}"/>
              </a:ext>
            </a:extLst>
          </p:cNvPr>
          <p:cNvCxnSpPr>
            <a:cxnSpLocks/>
          </p:cNvCxnSpPr>
          <p:nvPr/>
        </p:nvCxnSpPr>
        <p:spPr>
          <a:xfrm>
            <a:off x="8592185" y="1471891"/>
            <a:ext cx="877316" cy="43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71F3AB-CEDF-2D37-5BBC-8B0957A7B8C0}"/>
              </a:ext>
            </a:extLst>
          </p:cNvPr>
          <p:cNvCxnSpPr>
            <a:cxnSpLocks/>
          </p:cNvCxnSpPr>
          <p:nvPr/>
        </p:nvCxnSpPr>
        <p:spPr>
          <a:xfrm>
            <a:off x="4514088" y="2390758"/>
            <a:ext cx="2602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33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58C1-F663-2025-FB63-34934B05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equations for deep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10D53-3B94-618B-5BA0-7B67B285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93" y="1690688"/>
            <a:ext cx="4271813" cy="3175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34B76-71C4-5E9B-2B5B-7AF94DE8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9" y="5782075"/>
            <a:ext cx="10682431" cy="4094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AF56C-44ED-95EA-4914-1322A79CCB52}"/>
              </a:ext>
            </a:extLst>
          </p:cNvPr>
          <p:cNvCxnSpPr/>
          <p:nvPr/>
        </p:nvCxnSpPr>
        <p:spPr>
          <a:xfrm>
            <a:off x="2296933" y="5345321"/>
            <a:ext cx="7163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84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B86-4F4B-087A-1794-C2F285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D8C2-577C-654C-D8CA-D3509919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051" y="1718120"/>
            <a:ext cx="9279897" cy="4306824"/>
          </a:xfrm>
        </p:spPr>
      </p:pic>
    </p:spTree>
    <p:extLst>
      <p:ext uri="{BB962C8B-B14F-4D97-AF65-F5344CB8AC3E}">
        <p14:creationId xmlns:p14="http://schemas.microsoft.com/office/powerpoint/2010/main" val="3115021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AE9-5BC0-2997-085E-36B1DBF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52E-32C3-181F-9049-90189551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Composing two networks</a:t>
            </a:r>
          </a:p>
          <a:p>
            <a:r>
              <a:rPr lang="en-US" dirty="0"/>
              <a:t>Combining the two networks into one</a:t>
            </a:r>
          </a:p>
          <a:p>
            <a:r>
              <a:rPr lang="en-US" dirty="0"/>
              <a:t>Hyperparameters</a:t>
            </a:r>
          </a:p>
          <a:p>
            <a:r>
              <a:rPr lang="en-US" dirty="0"/>
              <a:t>Notation change and general case</a:t>
            </a:r>
          </a:p>
          <a:p>
            <a:r>
              <a:rPr lang="en-US" dirty="0">
                <a:solidFill>
                  <a:srgbClr val="D18362"/>
                </a:solidFill>
              </a:rPr>
              <a:t>Shallow vs.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71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best results are created by deep networks with many layers. </a:t>
            </a:r>
          </a:p>
          <a:p>
            <a:pPr lvl="1"/>
            <a:r>
              <a:rPr lang="en-US" dirty="0"/>
              <a:t>50-1000 layers for most applications</a:t>
            </a:r>
          </a:p>
          <a:p>
            <a:pPr lvl="1"/>
            <a:r>
              <a:rPr lang="en-US" dirty="0"/>
              <a:t>Best results in </a:t>
            </a:r>
          </a:p>
          <a:p>
            <a:pPr lvl="2"/>
            <a:r>
              <a:rPr lang="en-US" dirty="0"/>
              <a:t>Computer vision</a:t>
            </a:r>
          </a:p>
          <a:p>
            <a:pPr lvl="2"/>
            <a:r>
              <a:rPr lang="en-US" dirty="0"/>
              <a:t>Natural language processing</a:t>
            </a:r>
          </a:p>
          <a:p>
            <a:pPr lvl="2"/>
            <a:r>
              <a:rPr lang="en-US" dirty="0"/>
              <a:t>Graph neural networks</a:t>
            </a:r>
          </a:p>
          <a:p>
            <a:pPr lvl="2"/>
            <a:r>
              <a:rPr lang="en-US" dirty="0"/>
              <a:t>Generative models</a:t>
            </a:r>
          </a:p>
          <a:p>
            <a:pPr lvl="2"/>
            <a:r>
              <a:rPr lang="en-US" dirty="0"/>
              <a:t>Reinforcement learning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9AB22BC-A5D5-4399-993D-0E25DE6EE768}"/>
              </a:ext>
            </a:extLst>
          </p:cNvPr>
          <p:cNvSpPr/>
          <p:nvPr/>
        </p:nvSpPr>
        <p:spPr>
          <a:xfrm>
            <a:off x="5449824" y="2990088"/>
            <a:ext cx="274320" cy="1856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868FB-9A44-3190-2C28-50E97B90EDBD}"/>
              </a:ext>
            </a:extLst>
          </p:cNvPr>
          <p:cNvSpPr txBox="1"/>
          <p:nvPr/>
        </p:nvSpPr>
        <p:spPr>
          <a:xfrm>
            <a:off x="6099050" y="3595038"/>
            <a:ext cx="267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use deep networks.  But why?</a:t>
            </a:r>
          </a:p>
        </p:txBody>
      </p:sp>
    </p:spTree>
    <p:extLst>
      <p:ext uri="{BB962C8B-B14F-4D97-AF65-F5344CB8AC3E}">
        <p14:creationId xmlns:p14="http://schemas.microsoft.com/office/powerpoint/2010/main" val="3970720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51142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Ability to approximate different functions?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obey the universal approximation theorem.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Argument:  One layer is enough, and for deep networks could arrange for the other layers to compute the identity function.</a:t>
            </a:r>
          </a:p>
        </p:txBody>
      </p:sp>
    </p:spTree>
    <p:extLst>
      <p:ext uri="{BB962C8B-B14F-4D97-AF65-F5344CB8AC3E}">
        <p14:creationId xmlns:p14="http://schemas.microsoft.com/office/powerpoint/2010/main" val="861370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 Number of linear regions per parameter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6546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2A6-141E-DBB8-BF94-944C4F9E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linear regions per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F5787-3CD7-ADC0-CDA2-51173A10A761}"/>
              </a:ext>
            </a:extLst>
          </p:cNvPr>
          <p:cNvSpPr txBox="1"/>
          <p:nvPr/>
        </p:nvSpPr>
        <p:spPr>
          <a:xfrm>
            <a:off x="2185416" y="5292546"/>
            <a:ext cx="32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layers</a:t>
            </a:r>
          </a:p>
          <a:p>
            <a:pPr algn="ctr"/>
            <a:r>
              <a:rPr lang="en-US" dirty="0"/>
              <a:t>10 hidden units per layer</a:t>
            </a:r>
          </a:p>
          <a:p>
            <a:pPr algn="ctr"/>
            <a:r>
              <a:rPr lang="en-US" dirty="0"/>
              <a:t>471 parameters</a:t>
            </a:r>
          </a:p>
          <a:p>
            <a:pPr algn="ctr"/>
            <a:r>
              <a:rPr lang="en-US" dirty="0"/>
              <a:t>161,501 linear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5E1CC-B0E4-065F-B6D8-8E8FCFECE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82"/>
          <a:stretch/>
        </p:blipFill>
        <p:spPr>
          <a:xfrm>
            <a:off x="838200" y="1676400"/>
            <a:ext cx="516503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5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2A6-141E-DBB8-BF94-944C4F9E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linear regions per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F5787-3CD7-ADC0-CDA2-51173A10A761}"/>
              </a:ext>
            </a:extLst>
          </p:cNvPr>
          <p:cNvSpPr txBox="1"/>
          <p:nvPr/>
        </p:nvSpPr>
        <p:spPr>
          <a:xfrm>
            <a:off x="2185416" y="5292546"/>
            <a:ext cx="32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layers</a:t>
            </a:r>
          </a:p>
          <a:p>
            <a:pPr algn="ctr"/>
            <a:r>
              <a:rPr lang="en-US" dirty="0"/>
              <a:t>10 hidden units per layer</a:t>
            </a:r>
          </a:p>
          <a:p>
            <a:pPr algn="ctr"/>
            <a:r>
              <a:rPr lang="en-US" dirty="0"/>
              <a:t>471 parameters</a:t>
            </a:r>
          </a:p>
          <a:p>
            <a:pPr algn="ctr"/>
            <a:r>
              <a:rPr lang="en-US" dirty="0"/>
              <a:t>161,501 linear regions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B08FB-9C25-EA31-305D-FC086987D504}"/>
                  </a:ext>
                </a:extLst>
              </p:cNvPr>
              <p:cNvSpPr txBox="1"/>
              <p:nvPr/>
            </p:nvSpPr>
            <p:spPr>
              <a:xfrm>
                <a:off x="7037832" y="5362650"/>
                <a:ext cx="3209544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 layers</a:t>
                </a:r>
              </a:p>
              <a:p>
                <a:pPr algn="ctr"/>
                <a:r>
                  <a:rPr lang="en-US" dirty="0"/>
                  <a:t>50 hidden units per layer</a:t>
                </a:r>
              </a:p>
              <a:p>
                <a:pPr algn="ctr"/>
                <a:r>
                  <a:rPr lang="en-US" dirty="0"/>
                  <a:t>10,801 parameters</a:t>
                </a:r>
              </a:p>
              <a:p>
                <a:pPr algn="ctr"/>
                <a:r>
                  <a:rPr lang="en-US" dirty="0"/>
                  <a:t>&gt;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dirty="0"/>
                  <a:t> linear regions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B08FB-9C25-EA31-305D-FC086987D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832" y="5362650"/>
                <a:ext cx="3209544" cy="1223989"/>
              </a:xfrm>
              <a:prstGeom prst="rect">
                <a:avLst/>
              </a:prstGeom>
              <a:blipFill>
                <a:blip r:embed="rId2"/>
                <a:stretch>
                  <a:fillRect t="-2062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FF8EFB4-75FC-70BB-EB09-1552F9CF0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6400"/>
            <a:ext cx="10515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26553B-D675-57F8-4187-9B03CE69C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38"/>
          <a:stretch/>
        </p:blipFill>
        <p:spPr>
          <a:xfrm>
            <a:off x="2236394" y="15320"/>
            <a:ext cx="7027431" cy="42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15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219-B0F5-65D3-0027-BDDD9468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00EE-61D2-D6FF-B7C8-49CA8D80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 Number of linear regions per parameter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Deep networks create many more regions per parameters</a:t>
            </a:r>
          </a:p>
          <a:p>
            <a:r>
              <a:rPr lang="en-US" dirty="0"/>
              <a:t>But there are dependencies between them</a:t>
            </a:r>
          </a:p>
          <a:p>
            <a:pPr lvl="1"/>
            <a:r>
              <a:rPr lang="en-US" dirty="0"/>
              <a:t>Think of folding example</a:t>
            </a:r>
          </a:p>
          <a:p>
            <a:pPr lvl="1"/>
            <a:r>
              <a:rPr lang="en-US" dirty="0"/>
              <a:t>Perhaps similar symmetries in real-world functions? Unknown	</a:t>
            </a:r>
          </a:p>
        </p:txBody>
      </p:sp>
    </p:spTree>
    <p:extLst>
      <p:ext uri="{BB962C8B-B14F-4D97-AF65-F5344CB8AC3E}">
        <p14:creationId xmlns:p14="http://schemas.microsoft.com/office/powerpoint/2010/main" val="3360749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3. Depth efficiency</a:t>
            </a:r>
          </a:p>
          <a:p>
            <a:endParaRPr lang="en-US" dirty="0"/>
          </a:p>
          <a:p>
            <a:r>
              <a:rPr lang="en-US" dirty="0"/>
              <a:t>There are some functions that require a shallow network with exponentially more hidden units than a deep network to achieve an equivalent approximation</a:t>
            </a:r>
          </a:p>
          <a:p>
            <a:endParaRPr lang="en-US" dirty="0"/>
          </a:p>
          <a:p>
            <a:r>
              <a:rPr lang="en-US" dirty="0"/>
              <a:t>This is known as the </a:t>
            </a:r>
            <a:r>
              <a:rPr lang="en-US" dirty="0">
                <a:solidFill>
                  <a:srgbClr val="D18362"/>
                </a:solidFill>
              </a:rPr>
              <a:t>depth efficiency </a:t>
            </a:r>
            <a:r>
              <a:rPr lang="en-US" dirty="0"/>
              <a:t>of deep networks</a:t>
            </a:r>
          </a:p>
          <a:p>
            <a:endParaRPr lang="en-US" dirty="0"/>
          </a:p>
          <a:p>
            <a:r>
              <a:rPr lang="en-US" dirty="0"/>
              <a:t>But do the real-world functions we want to approximate have this property?  Unknown.</a:t>
            </a:r>
          </a:p>
        </p:txBody>
      </p:sp>
    </p:spTree>
    <p:extLst>
      <p:ext uri="{BB962C8B-B14F-4D97-AF65-F5344CB8AC3E}">
        <p14:creationId xmlns:p14="http://schemas.microsoft.com/office/powerpoint/2010/main" val="4077140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Large structured networks</a:t>
            </a:r>
          </a:p>
          <a:p>
            <a:endParaRPr lang="en-US" dirty="0"/>
          </a:p>
          <a:p>
            <a:r>
              <a:rPr lang="en-US" sz="2400" dirty="0"/>
              <a:t>Think about images as input – might be 1M pixels</a:t>
            </a:r>
          </a:p>
          <a:p>
            <a:r>
              <a:rPr lang="en-US" sz="2400" dirty="0"/>
              <a:t>Fully connected works not practical</a:t>
            </a:r>
          </a:p>
          <a:p>
            <a:r>
              <a:rPr lang="en-US" sz="2400" dirty="0"/>
              <a:t>Answer is to have weights that only operate locally, and share across image</a:t>
            </a:r>
          </a:p>
          <a:p>
            <a:r>
              <a:rPr lang="en-US" sz="2400" dirty="0"/>
              <a:t>This leads to </a:t>
            </a:r>
            <a:r>
              <a:rPr lang="en-US" sz="2400" dirty="0">
                <a:solidFill>
                  <a:srgbClr val="D18362"/>
                </a:solidFill>
              </a:rPr>
              <a:t>convolutional networks</a:t>
            </a:r>
          </a:p>
          <a:p>
            <a:r>
              <a:rPr lang="en-US" sz="2400" dirty="0"/>
              <a:t>Gradually integrate information from across the image – needs multiple layers</a:t>
            </a:r>
          </a:p>
        </p:txBody>
      </p:sp>
    </p:spTree>
    <p:extLst>
      <p:ext uri="{BB962C8B-B14F-4D97-AF65-F5344CB8AC3E}">
        <p14:creationId xmlns:p14="http://schemas.microsoft.com/office/powerpoint/2010/main" val="2904162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Fitting and generalization</a:t>
            </a:r>
          </a:p>
          <a:p>
            <a:endParaRPr lang="en-US" dirty="0"/>
          </a:p>
          <a:p>
            <a:r>
              <a:rPr lang="en-US" dirty="0"/>
              <a:t>Fitting of deep models seems to be easier up to about 20 layers</a:t>
            </a:r>
          </a:p>
          <a:p>
            <a:r>
              <a:rPr lang="en-US" dirty="0"/>
              <a:t>Then needs various tricks to train deeper networks, so (in vanilla form), fitting becomes harder</a:t>
            </a:r>
          </a:p>
          <a:p>
            <a:r>
              <a:rPr lang="en-US" dirty="0"/>
              <a:t>Generalization is good in deep networks.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77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0261-C87D-D5F8-EB16-2B5A2852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vs.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01C1E-3005-B41A-FD56-F8CF219B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 Fitting and generalization</a:t>
            </a:r>
          </a:p>
          <a:p>
            <a:endParaRPr lang="en-US" dirty="0"/>
          </a:p>
          <a:p>
            <a:r>
              <a:rPr lang="en-US" dirty="0"/>
              <a:t>Fitting of deep models is also faster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92A17-9927-B61A-B205-2BB33A57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35" y="2571020"/>
            <a:ext cx="11433865" cy="39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0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78B4-6905-1122-5117-46564D6F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8465-97E0-2177-6031-F3F1355BA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defined families of very flexible networks that map multiple inputs to multiple outputs</a:t>
            </a:r>
          </a:p>
          <a:p>
            <a:r>
              <a:rPr lang="en-US" dirty="0"/>
              <a:t>Now we need to train them</a:t>
            </a:r>
          </a:p>
          <a:p>
            <a:pPr lvl="1"/>
            <a:r>
              <a:rPr lang="en-US" dirty="0"/>
              <a:t>How to choose loss functions</a:t>
            </a:r>
          </a:p>
          <a:p>
            <a:pPr lvl="1"/>
            <a:r>
              <a:rPr lang="en-US" dirty="0"/>
              <a:t>How to find minima of the loss function</a:t>
            </a:r>
          </a:p>
          <a:p>
            <a:pPr lvl="1"/>
            <a:r>
              <a:rPr lang="en-US" dirty="0"/>
              <a:t>How to do this in particular for deep networks</a:t>
            </a:r>
          </a:p>
          <a:p>
            <a:r>
              <a:rPr lang="en-US" dirty="0"/>
              <a:t>Then we need to test them</a:t>
            </a:r>
          </a:p>
        </p:txBody>
      </p:sp>
    </p:spTree>
    <p:extLst>
      <p:ext uri="{BB962C8B-B14F-4D97-AF65-F5344CB8AC3E}">
        <p14:creationId xmlns:p14="http://schemas.microsoft.com/office/powerpoint/2010/main" val="3121414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AA6773A-5A24-78A0-3BEE-5F05F92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28" y="1275047"/>
            <a:ext cx="3282295" cy="328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F0C17-2898-F059-1D26-6C4F2CC95FB9}"/>
              </a:ext>
            </a:extLst>
          </p:cNvPr>
          <p:cNvSpPr txBox="1"/>
          <p:nvPr/>
        </p:nvSpPr>
        <p:spPr>
          <a:xfrm>
            <a:off x="3703011" y="4700478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B30C9-DA78-C6BF-A517-7839229C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7ADA2-4202-8F91-AC43-6FF0EF60A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35"/>
          <a:stretch/>
        </p:blipFill>
        <p:spPr>
          <a:xfrm>
            <a:off x="2236394" y="15320"/>
            <a:ext cx="702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FCA0612-81DF-1928-9204-B57F6E9B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38" y="8036"/>
            <a:ext cx="7070832" cy="68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B79D2-E022-68DF-0421-2020144F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0"/>
            <a:ext cx="706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7913</TotalTime>
  <Words>789</Words>
  <Application>Microsoft Macintosh PowerPoint</Application>
  <PresentationFormat>Widescreen</PresentationFormat>
  <Paragraphs>158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Cambria Math</vt:lpstr>
      <vt:lpstr>Office Theme</vt:lpstr>
      <vt:lpstr>CM20315 - Machine Learning </vt:lpstr>
      <vt:lpstr>Deep neural networks</vt:lpstr>
      <vt:lpstr>Deep neural networks</vt:lpstr>
      <vt:lpstr>Composing two networks.</vt:lpstr>
      <vt:lpstr>Composing two networks.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“Folding analogy”</vt:lpstr>
      <vt:lpstr>Comparing to shallow with six hidden units</vt:lpstr>
      <vt:lpstr>Composing networks in 2D</vt:lpstr>
      <vt:lpstr>Deep neural networks</vt:lpstr>
      <vt:lpstr>Combine two networks into one</vt:lpstr>
      <vt:lpstr>Create new variables</vt:lpstr>
      <vt:lpstr>Two-layer network</vt:lpstr>
      <vt:lpstr>Two-layer network as one equation</vt:lpstr>
      <vt:lpstr>Remember shallow network with two outputs?</vt:lpstr>
      <vt:lpstr>Networks as composing functions</vt:lpstr>
      <vt:lpstr>Networks as composing functions</vt:lpstr>
      <vt:lpstr>PowerPoint Presentation</vt:lpstr>
      <vt:lpstr>PowerPoint Presentation</vt:lpstr>
      <vt:lpstr>PowerPoint Presentation</vt:lpstr>
      <vt:lpstr>PowerPoint Presentation</vt:lpstr>
      <vt:lpstr>Deep neural networks</vt:lpstr>
      <vt:lpstr>Hyperparameters</vt:lpstr>
      <vt:lpstr>Deep neural networks</vt:lpstr>
      <vt:lpstr>Notation change #1</vt:lpstr>
      <vt:lpstr>Notation change #1</vt:lpstr>
      <vt:lpstr>Notation change #1</vt:lpstr>
      <vt:lpstr>Notation change #1</vt:lpstr>
      <vt:lpstr>Notation change #2</vt:lpstr>
      <vt:lpstr>Notation change #3</vt:lpstr>
      <vt:lpstr>Notation change #3</vt:lpstr>
      <vt:lpstr>General equations for deep network</vt:lpstr>
      <vt:lpstr>Example</vt:lpstr>
      <vt:lpstr>Deep neural networks</vt:lpstr>
      <vt:lpstr>Shallow vs. deep networks</vt:lpstr>
      <vt:lpstr>Shallow vs. deep networks</vt:lpstr>
      <vt:lpstr>Shallow vs. deep networks</vt:lpstr>
      <vt:lpstr>Number of linear regions per parameter</vt:lpstr>
      <vt:lpstr>Number of linear regions per parameter</vt:lpstr>
      <vt:lpstr>Shallow vs. deep networks</vt:lpstr>
      <vt:lpstr>Shallow vs. Deep Networks</vt:lpstr>
      <vt:lpstr>Shallow vs. Deep Networks</vt:lpstr>
      <vt:lpstr>Shallow vs. Deep Networks</vt:lpstr>
      <vt:lpstr>Shallow vs. Deep Networks</vt:lpstr>
      <vt:lpstr>Where are we going?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7</cp:revision>
  <cp:lastPrinted>2023-10-12T08:57:47Z</cp:lastPrinted>
  <dcterms:created xsi:type="dcterms:W3CDTF">2022-10-11T12:24:09Z</dcterms:created>
  <dcterms:modified xsi:type="dcterms:W3CDTF">2023-12-18T21:20:40Z</dcterms:modified>
</cp:coreProperties>
</file>